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1798093"/>
            <a:ext cx="4775075" cy="1630907"/>
          </a:xfrm>
        </p:spPr>
        <p:txBody>
          <a:bodyPr>
            <a:normAutofit/>
          </a:bodyPr>
          <a:lstStyle/>
          <a:p>
            <a:r>
              <a:rPr lang="en-US" sz="2400" dirty="0"/>
              <a:t>Akıllı Haber </a:t>
            </a:r>
            <a:r>
              <a:rPr lang="en-US" sz="2400" dirty="0" err="1"/>
              <a:t>Toplayıcı</a:t>
            </a:r>
            <a:r>
              <a:rPr lang="en-US" sz="2400" dirty="0"/>
              <a:t> (Smart News Aggregator) </a:t>
            </a:r>
            <a:r>
              <a:rPr lang="en-US" sz="2400" dirty="0" err="1"/>
              <a:t>Uygulaması</a:t>
            </a:r>
            <a:r>
              <a:rPr lang="en-US" sz="2400" dirty="0"/>
              <a:t>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1" y="3232458"/>
            <a:ext cx="4775075" cy="559656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Flutter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Kaynaklı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Çok</a:t>
            </a:r>
            <a:r>
              <a:rPr lang="en-US" dirty="0"/>
              <a:t> Dilli Modern Bir </a:t>
            </a:r>
            <a:r>
              <a:rPr lang="en-US" dirty="0" err="1"/>
              <a:t>Çözüm</a:t>
            </a:r>
            <a:r>
              <a:rPr lang="en-US" dirty="0"/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مربع نص 3">
            <a:extLst>
              <a:ext uri="{FF2B5EF4-FFF2-40B4-BE49-F238E27FC236}">
                <a16:creationId xmlns:a16="http://schemas.microsoft.com/office/drawing/2014/main" id="{F153CB92-EA69-ED44-85CD-78E3A4F8E064}"/>
              </a:ext>
            </a:extLst>
          </p:cNvPr>
          <p:cNvSpPr txBox="1"/>
          <p:nvPr/>
        </p:nvSpPr>
        <p:spPr>
          <a:xfrm>
            <a:off x="6607278" y="4317022"/>
            <a:ext cx="383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Malek AL </a:t>
            </a:r>
            <a:r>
              <a:rPr lang="en-US" dirty="0" err="1"/>
              <a:t>Suedani</a:t>
            </a:r>
            <a:r>
              <a:rPr lang="en-US" dirty="0"/>
              <a:t> | </a:t>
            </a:r>
            <a:r>
              <a:rPr lang="en-US" dirty="0" err="1"/>
              <a:t>bilgisayar</a:t>
            </a:r>
            <a:r>
              <a:rPr lang="en-US" dirty="0"/>
              <a:t> </a:t>
            </a:r>
            <a:r>
              <a:rPr lang="en-US" dirty="0" err="1"/>
              <a:t>muh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43D3864D-D57E-A153-F601-BD5BBD55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sz="3200" dirty="0"/>
              <a:t>Thank You / Teşekkürler / </a:t>
            </a:r>
            <a:r>
              <a:rPr lang="ar-SA" sz="3200" dirty="0"/>
              <a:t>شكراً لكم</a:t>
            </a:r>
            <a:endParaRPr lang="en-US" sz="3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عنصر نائب للمحتوى 4" descr="صورة تحتوي على شكل, ميدان/ مربع, بكسل, التصميم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19177EBA-6E50-B6E7-88D4-483416D29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256" y="1230863"/>
            <a:ext cx="4414438" cy="4414438"/>
          </a:xfrm>
          <a:prstGeom prst="rect">
            <a:avLst/>
          </a:prstGeom>
        </p:spPr>
      </p:pic>
      <p:sp>
        <p:nvSpPr>
          <p:cNvPr id="15" name="Rectangle 5">
            <a:extLst>
              <a:ext uri="{FF2B5EF4-FFF2-40B4-BE49-F238E27FC236}">
                <a16:creationId xmlns:a16="http://schemas.microsoft.com/office/drawing/2014/main" id="{5C296417-BCC6-32DF-C713-3CE6E7DF2A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399" y="2676404"/>
            <a:ext cx="495755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Özet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modern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yazılım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prensiplerini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kullanarak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kullanıcıya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temiz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hızlı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deneyimini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sunmayı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başarmıştır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tr-TR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Gelecek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Daha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fazla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kaynağı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entegrasyonu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kişiselleştirilmiş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bültenleri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üzerinde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çalışmalar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edecektir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tr-TR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Kapanış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Dinlediğiniz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için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teşekkürler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Sorularınızı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yanıtlamaktan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memnuniyet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duyarım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8968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3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نص, وسائط متعددة, جهاز إلكتروني, أداة ذكية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EBA6F1D7-36EA-36D5-3BD3-4BBB9251D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587" y="836474"/>
            <a:ext cx="9636466" cy="5251874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DAA92ECD-656A-946E-57F3-9107D329798D}"/>
              </a:ext>
            </a:extLst>
          </p:cNvPr>
          <p:cNvSpPr txBox="1"/>
          <p:nvPr/>
        </p:nvSpPr>
        <p:spPr>
          <a:xfrm>
            <a:off x="1543665" y="4456842"/>
            <a:ext cx="63713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Problem: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Günümüzde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kullanıcılar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reklam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kalabalığı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,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karmaşık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arayüzler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ve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haber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kaynakları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arasında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kaybolma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sorunu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yaşıyor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.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Ayrıca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,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diller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arası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geçişte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görsel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uyumsuzluklar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(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yazı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tipi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sorunları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gibi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)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kullanıcı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deneyimini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düşürüyor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.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39BB1F95-24F8-9503-D6CF-E5F5E95E3CF4}"/>
              </a:ext>
            </a:extLst>
          </p:cNvPr>
          <p:cNvSpPr txBox="1"/>
          <p:nvPr/>
        </p:nvSpPr>
        <p:spPr>
          <a:xfrm>
            <a:off x="8020124" y="3713202"/>
            <a:ext cx="3238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highlight>
                  <a:srgbClr val="000000"/>
                </a:highlight>
              </a:rPr>
              <a:t>Çözüm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: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b="1" dirty="0" err="1">
                <a:solidFill>
                  <a:schemeClr val="bg1"/>
                </a:solidFill>
                <a:highlight>
                  <a:srgbClr val="000000"/>
                </a:highlight>
              </a:rPr>
              <a:t>NewsAPI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ve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özel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000000"/>
                </a:highlight>
              </a:rPr>
              <a:t>RSS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akışlarını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tek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bir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çatıda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birleştiren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, minimalist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tasarıma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sahip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bir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uygulama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geliştirdik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.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Uygulama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,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kullanıcının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sadece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içeriğe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odaklanmasını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sağlayan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araçlarla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donatılmıştır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9107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069235B-22DB-4231-8291-D64DA2CDE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نص, رجل, الوجه الإنساني, لقطة شاشة&#10;&#10;قد يكون المحتوى الذي تم إنشاؤه بواسطة الذكاء الاصطناعي غير صحيح.">
            <a:extLst>
              <a:ext uri="{FF2B5EF4-FFF2-40B4-BE49-F238E27FC236}">
                <a16:creationId xmlns:a16="http://schemas.microsoft.com/office/drawing/2014/main" id="{CBFBC3D6-9E8E-0EBE-3879-F1F0622E8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3280" b="6408"/>
          <a:stretch>
            <a:fillRect/>
          </a:stretch>
        </p:blipFill>
        <p:spPr>
          <a:xfrm>
            <a:off x="1411998" y="794269"/>
            <a:ext cx="9368003" cy="5269462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1064EAB2-3536-EE48-4570-27D831FCCB8A}"/>
              </a:ext>
            </a:extLst>
          </p:cNvPr>
          <p:cNvSpPr txBox="1"/>
          <p:nvPr/>
        </p:nvSpPr>
        <p:spPr>
          <a:xfrm>
            <a:off x="184551" y="374904"/>
            <a:ext cx="3067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ighlight>
                  <a:srgbClr val="000000"/>
                </a:highlight>
              </a:rPr>
              <a:t>Minimalizm</a:t>
            </a:r>
            <a:r>
              <a:rPr lang="en-US" b="1" dirty="0">
                <a:highlight>
                  <a:srgbClr val="000000"/>
                </a:highlight>
              </a:rPr>
              <a:t>: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Uygulama</a:t>
            </a:r>
            <a:r>
              <a:rPr lang="en-US" dirty="0">
                <a:highlight>
                  <a:srgbClr val="000000"/>
                </a:highlight>
              </a:rPr>
              <a:t>, "Az ama Öz" </a:t>
            </a:r>
            <a:r>
              <a:rPr lang="en-US" dirty="0" err="1">
                <a:highlight>
                  <a:srgbClr val="000000"/>
                </a:highlight>
              </a:rPr>
              <a:t>felsefesiyle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tasarlandı</a:t>
            </a:r>
            <a:r>
              <a:rPr lang="en-US" dirty="0">
                <a:highlight>
                  <a:srgbClr val="000000"/>
                </a:highlight>
              </a:rPr>
              <a:t>. </a:t>
            </a:r>
            <a:r>
              <a:rPr lang="en-US" dirty="0" err="1">
                <a:highlight>
                  <a:srgbClr val="000000"/>
                </a:highlight>
              </a:rPr>
              <a:t>Gereksiz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hiçbir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görsel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öğe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barındırmaz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E1ECDF9B-A3F7-AF89-CDDD-12F07CAA1C61}"/>
              </a:ext>
            </a:extLst>
          </p:cNvPr>
          <p:cNvSpPr txBox="1"/>
          <p:nvPr/>
        </p:nvSpPr>
        <p:spPr>
          <a:xfrm>
            <a:off x="4584097" y="137160"/>
            <a:ext cx="4494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000000"/>
                </a:highlight>
              </a:rPr>
              <a:t>Arapça</a:t>
            </a:r>
            <a:r>
              <a:rPr lang="en-US" dirty="0">
                <a:highlight>
                  <a:srgbClr val="000000"/>
                </a:highlight>
              </a:rPr>
              <a:t>, </a:t>
            </a:r>
            <a:r>
              <a:rPr lang="en-US" dirty="0" err="1">
                <a:highlight>
                  <a:srgbClr val="000000"/>
                </a:highlight>
              </a:rPr>
              <a:t>Türkçe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ve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İngilizce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dilleri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için</a:t>
            </a:r>
            <a:r>
              <a:rPr lang="en-US" dirty="0">
                <a:highlight>
                  <a:srgbClr val="000000"/>
                </a:highlight>
              </a:rPr>
              <a:t> tam </a:t>
            </a:r>
            <a:r>
              <a:rPr lang="en-US" dirty="0" err="1">
                <a:highlight>
                  <a:srgbClr val="000000"/>
                </a:highlight>
              </a:rPr>
              <a:t>destek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sunar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DF44D9B5-4301-77E2-B5B3-1F3E7C2C71DE}"/>
              </a:ext>
            </a:extLst>
          </p:cNvPr>
          <p:cNvSpPr txBox="1"/>
          <p:nvPr/>
        </p:nvSpPr>
        <p:spPr>
          <a:xfrm>
            <a:off x="127329" y="2511660"/>
            <a:ext cx="35887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ighlight>
                  <a:srgbClr val="000000"/>
                </a:highlight>
              </a:rPr>
              <a:t>Uyarlanabilir</a:t>
            </a:r>
            <a:r>
              <a:rPr lang="en-US" b="1" dirty="0">
                <a:highlight>
                  <a:srgbClr val="000000"/>
                </a:highlight>
              </a:rPr>
              <a:t> </a:t>
            </a:r>
            <a:r>
              <a:rPr lang="en-US" b="1" dirty="0" err="1">
                <a:highlight>
                  <a:srgbClr val="000000"/>
                </a:highlight>
              </a:rPr>
              <a:t>Yazı</a:t>
            </a:r>
            <a:r>
              <a:rPr lang="en-US" b="1" dirty="0">
                <a:highlight>
                  <a:srgbClr val="000000"/>
                </a:highlight>
              </a:rPr>
              <a:t> </a:t>
            </a:r>
            <a:r>
              <a:rPr lang="en-US" b="1" dirty="0" err="1">
                <a:highlight>
                  <a:srgbClr val="000000"/>
                </a:highlight>
              </a:rPr>
              <a:t>Tipleri</a:t>
            </a:r>
            <a:r>
              <a:rPr lang="en-US" b="1" dirty="0">
                <a:highlight>
                  <a:srgbClr val="000000"/>
                </a:highlight>
              </a:rPr>
              <a:t> (Adaptive Fonts):</a:t>
            </a:r>
            <a:r>
              <a:rPr lang="en-US" dirty="0">
                <a:highlight>
                  <a:srgbClr val="000000"/>
                </a:highlight>
              </a:rPr>
              <a:t> Her </a:t>
            </a:r>
            <a:r>
              <a:rPr lang="en-US" dirty="0" err="1">
                <a:highlight>
                  <a:srgbClr val="000000"/>
                </a:highlight>
              </a:rPr>
              <a:t>dilin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karakter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yapısına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en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uygun</a:t>
            </a:r>
            <a:r>
              <a:rPr lang="en-US" dirty="0">
                <a:highlight>
                  <a:srgbClr val="000000"/>
                </a:highlight>
              </a:rPr>
              <a:t> font </a:t>
            </a:r>
            <a:r>
              <a:rPr lang="en-US" dirty="0" err="1">
                <a:highlight>
                  <a:srgbClr val="000000"/>
                </a:highlight>
              </a:rPr>
              <a:t>seçildi</a:t>
            </a:r>
            <a:r>
              <a:rPr lang="en-US" dirty="0">
                <a:highlight>
                  <a:srgbClr val="000000"/>
                </a:highlight>
              </a:rPr>
              <a:t>; </a:t>
            </a:r>
            <a:r>
              <a:rPr lang="en-US" dirty="0" err="1">
                <a:highlight>
                  <a:srgbClr val="000000"/>
                </a:highlight>
              </a:rPr>
              <a:t>Arapça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için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b="1" dirty="0">
                <a:highlight>
                  <a:srgbClr val="000000"/>
                </a:highlight>
              </a:rPr>
              <a:t>Cairo</a:t>
            </a:r>
            <a:r>
              <a:rPr lang="en-US" dirty="0">
                <a:highlight>
                  <a:srgbClr val="000000"/>
                </a:highlight>
              </a:rPr>
              <a:t>, </a:t>
            </a:r>
            <a:r>
              <a:rPr lang="en-US" dirty="0" err="1">
                <a:highlight>
                  <a:srgbClr val="000000"/>
                </a:highlight>
              </a:rPr>
              <a:t>Türkçe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için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b="1" dirty="0">
                <a:highlight>
                  <a:srgbClr val="000000"/>
                </a:highlight>
              </a:rPr>
              <a:t>Nunito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ve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İngilizce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için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b="1" dirty="0">
                <a:highlight>
                  <a:srgbClr val="000000"/>
                </a:highlight>
              </a:rPr>
              <a:t>Lato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kullanılarak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okuma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konforu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maksimize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edildi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61AF4504-6F2D-F8B3-2FCD-067A2D3C30D6}"/>
              </a:ext>
            </a:extLst>
          </p:cNvPr>
          <p:cNvSpPr txBox="1"/>
          <p:nvPr/>
        </p:nvSpPr>
        <p:spPr>
          <a:xfrm>
            <a:off x="4740067" y="5765506"/>
            <a:ext cx="4635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ighlight>
                  <a:srgbClr val="000000"/>
                </a:highlight>
              </a:rPr>
              <a:t>Karanlık</a:t>
            </a:r>
            <a:r>
              <a:rPr lang="en-US" b="1" dirty="0">
                <a:highlight>
                  <a:srgbClr val="000000"/>
                </a:highlight>
              </a:rPr>
              <a:t> Mod: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Gece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okumaları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için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göz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dostu</a:t>
            </a:r>
            <a:r>
              <a:rPr lang="en-US" dirty="0">
                <a:highlight>
                  <a:srgbClr val="000000"/>
                </a:highlight>
              </a:rPr>
              <a:t> tam </a:t>
            </a:r>
            <a:r>
              <a:rPr lang="en-US" dirty="0" err="1">
                <a:highlight>
                  <a:srgbClr val="000000"/>
                </a:highlight>
              </a:rPr>
              <a:t>entegre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karanlık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tema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desteği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mevcuttur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9053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عنصر نائب للمحتوى 4" descr="صورة تحتوي على نص, لقطة شاشة, رسم بياني, التصميم">
            <a:extLst>
              <a:ext uri="{FF2B5EF4-FFF2-40B4-BE49-F238E27FC236}">
                <a16:creationId xmlns:a16="http://schemas.microsoft.com/office/drawing/2014/main" id="{F4CA919E-902B-88B8-8903-136AD5258D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111" r="1" b="1"/>
          <a:stretch>
            <a:fillRect/>
          </a:stretch>
        </p:blipFill>
        <p:spPr>
          <a:xfrm>
            <a:off x="68846" y="0"/>
            <a:ext cx="12191980" cy="6857990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60ACFCD0-385A-DDB9-00DA-711EE30096BD}"/>
              </a:ext>
            </a:extLst>
          </p:cNvPr>
          <p:cNvSpPr txBox="1"/>
          <p:nvPr/>
        </p:nvSpPr>
        <p:spPr>
          <a:xfrm>
            <a:off x="3195484" y="3905176"/>
            <a:ext cx="37362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Yapay</a:t>
            </a:r>
            <a:r>
              <a:rPr lang="en-US" b="1" dirty="0"/>
              <a:t> Zeka </a:t>
            </a:r>
            <a:r>
              <a:rPr lang="en-US" b="1" dirty="0" err="1"/>
              <a:t>Destekli</a:t>
            </a:r>
            <a:r>
              <a:rPr lang="en-US" b="1" dirty="0"/>
              <a:t> </a:t>
            </a:r>
            <a:r>
              <a:rPr lang="en-US" b="1" dirty="0" err="1"/>
              <a:t>Özetleme</a:t>
            </a:r>
            <a:r>
              <a:rPr lang="en-US" b="1" dirty="0"/>
              <a:t>:</a:t>
            </a:r>
            <a:r>
              <a:rPr lang="en-US" dirty="0"/>
              <a:t> Uzun </a:t>
            </a:r>
            <a:r>
              <a:rPr lang="en-US" dirty="0" err="1"/>
              <a:t>makaleleri</a:t>
            </a:r>
            <a:r>
              <a:rPr lang="en-US" dirty="0"/>
              <a:t> </a:t>
            </a:r>
            <a:r>
              <a:rPr lang="en-US" dirty="0" err="1"/>
              <a:t>okumaya</a:t>
            </a:r>
            <a:r>
              <a:rPr lang="en-US" dirty="0"/>
              <a:t> </a:t>
            </a:r>
            <a:r>
              <a:rPr lang="en-US" dirty="0" err="1"/>
              <a:t>vakti</a:t>
            </a:r>
            <a:r>
              <a:rPr lang="en-US" dirty="0"/>
              <a:t> </a:t>
            </a:r>
            <a:r>
              <a:rPr lang="en-US" dirty="0" err="1"/>
              <a:t>olmayan</a:t>
            </a:r>
            <a:r>
              <a:rPr lang="en-US" dirty="0"/>
              <a:t> </a:t>
            </a:r>
            <a:r>
              <a:rPr lang="en-US" dirty="0" err="1"/>
              <a:t>kullanıcılar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AI </a:t>
            </a:r>
            <a:r>
              <a:rPr lang="en-US" dirty="0" err="1"/>
              <a:t>algoritması</a:t>
            </a:r>
            <a:r>
              <a:rPr lang="en-US" dirty="0"/>
              <a:t> </a:t>
            </a:r>
            <a:r>
              <a:rPr lang="en-US" dirty="0" err="1"/>
              <a:t>haberi</a:t>
            </a:r>
            <a:r>
              <a:rPr lang="en-US" dirty="0"/>
              <a:t> </a:t>
            </a:r>
            <a:r>
              <a:rPr lang="en-US" dirty="0" err="1"/>
              <a:t>analiz</a:t>
            </a:r>
            <a:r>
              <a:rPr lang="en-US" dirty="0"/>
              <a:t> </a:t>
            </a:r>
            <a:r>
              <a:rPr lang="en-US" dirty="0" err="1"/>
              <a:t>eder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önemli</a:t>
            </a:r>
            <a:r>
              <a:rPr lang="en-US" dirty="0"/>
              <a:t> </a:t>
            </a:r>
            <a:r>
              <a:rPr lang="en-US" dirty="0" err="1"/>
              <a:t>noktaları</a:t>
            </a:r>
            <a:r>
              <a:rPr lang="en-US" dirty="0"/>
              <a:t> </a:t>
            </a:r>
            <a:r>
              <a:rPr lang="en-US" dirty="0" err="1"/>
              <a:t>özetler</a:t>
            </a:r>
            <a:r>
              <a:rPr lang="en-US" dirty="0"/>
              <a:t>.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F6206EB5-BEF0-6A84-86B8-243C39B7B66C}"/>
              </a:ext>
            </a:extLst>
          </p:cNvPr>
          <p:cNvSpPr txBox="1"/>
          <p:nvPr/>
        </p:nvSpPr>
        <p:spPr>
          <a:xfrm>
            <a:off x="6931743" y="4142920"/>
            <a:ext cx="42684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Okuma Modu (Reader Mode):</a:t>
            </a:r>
            <a:r>
              <a:rPr lang="en-US" dirty="0"/>
              <a:t> Web </a:t>
            </a:r>
            <a:r>
              <a:rPr lang="en-US" dirty="0" err="1"/>
              <a:t>sayfalarındaki</a:t>
            </a:r>
            <a:r>
              <a:rPr lang="en-US" dirty="0"/>
              <a:t> </a:t>
            </a:r>
            <a:r>
              <a:rPr lang="en-US" dirty="0" err="1"/>
              <a:t>dikkat</a:t>
            </a:r>
            <a:r>
              <a:rPr lang="en-US" dirty="0"/>
              <a:t> </a:t>
            </a:r>
            <a:r>
              <a:rPr lang="en-US" dirty="0" err="1"/>
              <a:t>dağıtıcı</a:t>
            </a:r>
            <a:r>
              <a:rPr lang="en-US" dirty="0"/>
              <a:t> </a:t>
            </a:r>
            <a:r>
              <a:rPr lang="en-US" dirty="0" err="1"/>
              <a:t>reklamları</a:t>
            </a:r>
            <a:r>
              <a:rPr lang="en-US" dirty="0"/>
              <a:t>, </a:t>
            </a:r>
            <a:r>
              <a:rPr lang="en-US" dirty="0" err="1"/>
              <a:t>yan</a:t>
            </a:r>
            <a:r>
              <a:rPr lang="en-US" dirty="0"/>
              <a:t> </a:t>
            </a:r>
            <a:r>
              <a:rPr lang="en-US" dirty="0" err="1"/>
              <a:t>menüleri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gereksiz</a:t>
            </a:r>
            <a:r>
              <a:rPr lang="en-US" dirty="0"/>
              <a:t> JavaScript </a:t>
            </a:r>
            <a:r>
              <a:rPr lang="en-US" dirty="0" err="1"/>
              <a:t>öğelerini</a:t>
            </a:r>
            <a:r>
              <a:rPr lang="en-US" dirty="0"/>
              <a:t> </a:t>
            </a:r>
            <a:r>
              <a:rPr lang="en-US" dirty="0" err="1"/>
              <a:t>temizleyerek</a:t>
            </a:r>
            <a:r>
              <a:rPr lang="en-US" dirty="0"/>
              <a:t> </a:t>
            </a:r>
            <a:r>
              <a:rPr lang="en-US" dirty="0" err="1"/>
              <a:t>sadece</a:t>
            </a:r>
            <a:r>
              <a:rPr lang="en-US" dirty="0"/>
              <a:t> </a:t>
            </a:r>
            <a:r>
              <a:rPr lang="en-US" dirty="0" err="1"/>
              <a:t>saf</a:t>
            </a:r>
            <a:r>
              <a:rPr lang="en-US" dirty="0"/>
              <a:t> </a:t>
            </a:r>
            <a:r>
              <a:rPr lang="en-US" dirty="0" err="1"/>
              <a:t>metin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ana </a:t>
            </a:r>
            <a:r>
              <a:rPr lang="en-US" dirty="0" err="1"/>
              <a:t>görseli</a:t>
            </a:r>
            <a:r>
              <a:rPr lang="en-US" dirty="0"/>
              <a:t> </a:t>
            </a:r>
            <a:r>
              <a:rPr lang="en-US" dirty="0" err="1"/>
              <a:t>sunar</a:t>
            </a:r>
            <a:r>
              <a:rPr lang="en-US" dirty="0"/>
              <a:t>.</a:t>
            </a:r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D763A305-3DEB-526A-1AC8-F0F9B106AD31}"/>
              </a:ext>
            </a:extLst>
          </p:cNvPr>
          <p:cNvSpPr txBox="1"/>
          <p:nvPr/>
        </p:nvSpPr>
        <p:spPr>
          <a:xfrm>
            <a:off x="3195484" y="0"/>
            <a:ext cx="6528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Favoriler</a:t>
            </a:r>
            <a:r>
              <a:rPr lang="en-US" b="1" dirty="0"/>
              <a:t> </a:t>
            </a:r>
            <a:r>
              <a:rPr lang="en-US" b="1" dirty="0" err="1"/>
              <a:t>Sistemi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Kullanıcılar</a:t>
            </a:r>
            <a:r>
              <a:rPr lang="en-US" dirty="0"/>
              <a:t> </a:t>
            </a:r>
            <a:r>
              <a:rPr lang="en-US" dirty="0" err="1"/>
              <a:t>ilgilendikleri</a:t>
            </a:r>
            <a:r>
              <a:rPr lang="en-US" dirty="0"/>
              <a:t> </a:t>
            </a:r>
            <a:r>
              <a:rPr lang="en-US" dirty="0" err="1"/>
              <a:t>haberleri</a:t>
            </a:r>
            <a:r>
              <a:rPr lang="en-US" dirty="0"/>
              <a:t> </a:t>
            </a:r>
            <a:r>
              <a:rPr lang="en-US" dirty="0" err="1"/>
              <a:t>daha</a:t>
            </a:r>
            <a:r>
              <a:rPr lang="en-US" dirty="0"/>
              <a:t> </a:t>
            </a:r>
            <a:r>
              <a:rPr lang="en-US" dirty="0" err="1"/>
              <a:t>sonra</a:t>
            </a:r>
            <a:r>
              <a:rPr lang="en-US" dirty="0"/>
              <a:t> </a:t>
            </a:r>
            <a:r>
              <a:rPr lang="en-US" dirty="0" err="1"/>
              <a:t>okumak</a:t>
            </a:r>
            <a:r>
              <a:rPr lang="en-US" dirty="0"/>
              <a:t> </a:t>
            </a:r>
            <a:r>
              <a:rPr lang="en-US" dirty="0" err="1"/>
              <a:t>üzere</a:t>
            </a:r>
            <a:r>
              <a:rPr lang="en-US" dirty="0"/>
              <a:t> </a:t>
            </a:r>
            <a:r>
              <a:rPr lang="en-US" dirty="0" err="1"/>
              <a:t>yerel</a:t>
            </a:r>
            <a:r>
              <a:rPr lang="en-US" dirty="0"/>
              <a:t> </a:t>
            </a:r>
            <a:r>
              <a:rPr lang="en-US" dirty="0" err="1"/>
              <a:t>veritabanına</a:t>
            </a:r>
            <a:r>
              <a:rPr lang="en-US" dirty="0"/>
              <a:t> </a:t>
            </a:r>
            <a:r>
              <a:rPr lang="en-US" dirty="0" err="1"/>
              <a:t>kaydedebilirler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822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عنصر نائب للمحتوى 4" descr="صورة تحتوي على نص, لقطة شاشة, الخط, شعار">
            <a:extLst>
              <a:ext uri="{FF2B5EF4-FFF2-40B4-BE49-F238E27FC236}">
                <a16:creationId xmlns:a16="http://schemas.microsoft.com/office/drawing/2014/main" id="{9A0AAC93-DB45-A2BE-E411-2E18E6FB5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112" b="1"/>
          <a:stretch>
            <a:fillRect/>
          </a:stretch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7D4F2EAF-E4E7-A71E-2047-7EF0464DB0BF}"/>
              </a:ext>
            </a:extLst>
          </p:cNvPr>
          <p:cNvSpPr txBox="1"/>
          <p:nvPr/>
        </p:nvSpPr>
        <p:spPr>
          <a:xfrm>
            <a:off x="865238" y="2505670"/>
            <a:ext cx="39230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Tek </a:t>
            </a:r>
            <a:r>
              <a:rPr lang="en-US" b="1" dirty="0" err="1"/>
              <a:t>Kod</a:t>
            </a:r>
            <a:r>
              <a:rPr lang="en-US" b="1" dirty="0"/>
              <a:t> </a:t>
            </a:r>
            <a:r>
              <a:rPr lang="en-US" b="1" dirty="0" err="1"/>
              <a:t>Tabanı</a:t>
            </a:r>
            <a:r>
              <a:rPr lang="en-US" b="1" dirty="0"/>
              <a:t>:</a:t>
            </a:r>
            <a:r>
              <a:rPr lang="en-US" dirty="0"/>
              <a:t> Hem iOS hem de Android </a:t>
            </a:r>
            <a:r>
              <a:rPr lang="en-US" dirty="0" err="1"/>
              <a:t>platformları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yüksek</a:t>
            </a:r>
            <a:r>
              <a:rPr lang="en-US" dirty="0"/>
              <a:t> </a:t>
            </a:r>
            <a:r>
              <a:rPr lang="en-US" dirty="0" err="1"/>
              <a:t>performanslı</a:t>
            </a:r>
            <a:r>
              <a:rPr lang="en-US" dirty="0"/>
              <a:t> </a:t>
            </a:r>
            <a:r>
              <a:rPr lang="en-US" dirty="0" err="1"/>
              <a:t>çıktı</a:t>
            </a:r>
            <a:r>
              <a:rPr lang="en-US" dirty="0"/>
              <a:t> </a:t>
            </a:r>
            <a:r>
              <a:rPr lang="en-US" dirty="0" err="1"/>
              <a:t>alabilme</a:t>
            </a:r>
            <a:r>
              <a:rPr lang="en-US" dirty="0"/>
              <a:t> </a:t>
            </a:r>
            <a:r>
              <a:rPr lang="en-US" dirty="0" err="1"/>
              <a:t>imkanı</a:t>
            </a:r>
            <a:r>
              <a:rPr lang="en-US" dirty="0"/>
              <a:t>.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071704CB-9DF0-2004-E932-F6557A4F38F7}"/>
              </a:ext>
            </a:extLst>
          </p:cNvPr>
          <p:cNvSpPr txBox="1"/>
          <p:nvPr/>
        </p:nvSpPr>
        <p:spPr>
          <a:xfrm>
            <a:off x="8840183" y="4857135"/>
            <a:ext cx="29799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Hızlı</a:t>
            </a:r>
            <a:r>
              <a:rPr lang="en-US" b="1" dirty="0"/>
              <a:t> </a:t>
            </a:r>
            <a:r>
              <a:rPr lang="en-US" b="1" dirty="0" err="1"/>
              <a:t>Arayüz</a:t>
            </a:r>
            <a:r>
              <a:rPr lang="en-US" b="1" dirty="0"/>
              <a:t> </a:t>
            </a:r>
            <a:r>
              <a:rPr lang="en-US" b="1" dirty="0" err="1"/>
              <a:t>Geliştirme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Flutter'ın</a:t>
            </a:r>
            <a:r>
              <a:rPr lang="en-US" dirty="0"/>
              <a:t> </a:t>
            </a:r>
            <a:r>
              <a:rPr lang="en-US" dirty="0" err="1"/>
              <a:t>sunduğu</a:t>
            </a:r>
            <a:r>
              <a:rPr lang="en-US" dirty="0"/>
              <a:t> </a:t>
            </a:r>
            <a:r>
              <a:rPr lang="en-US" dirty="0" err="1"/>
              <a:t>zengin</a:t>
            </a:r>
            <a:r>
              <a:rPr lang="en-US" dirty="0"/>
              <a:t> widget </a:t>
            </a:r>
            <a:r>
              <a:rPr lang="en-US" dirty="0" err="1"/>
              <a:t>kütüphanesi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karmaşık</a:t>
            </a:r>
            <a:r>
              <a:rPr lang="en-US" dirty="0"/>
              <a:t> UI </a:t>
            </a:r>
            <a:r>
              <a:rPr lang="en-US" dirty="0" err="1"/>
              <a:t>bileşenlerini</a:t>
            </a:r>
            <a:r>
              <a:rPr lang="en-US" dirty="0"/>
              <a:t> </a:t>
            </a:r>
            <a:r>
              <a:rPr lang="en-US" dirty="0" err="1"/>
              <a:t>hızla</a:t>
            </a:r>
            <a:r>
              <a:rPr lang="en-US" dirty="0"/>
              <a:t> </a:t>
            </a:r>
            <a:r>
              <a:rPr lang="en-US" dirty="0" err="1"/>
              <a:t>oluşturma</a:t>
            </a:r>
            <a:r>
              <a:rPr lang="en-US" dirty="0"/>
              <a:t>.</a:t>
            </a:r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6C9796F4-7BC5-B841-FE9B-FC8DAEF14D64}"/>
              </a:ext>
            </a:extLst>
          </p:cNvPr>
          <p:cNvSpPr txBox="1"/>
          <p:nvPr/>
        </p:nvSpPr>
        <p:spPr>
          <a:xfrm>
            <a:off x="8721213" y="2300748"/>
            <a:ext cx="28021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Esneklik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dilli</a:t>
            </a:r>
            <a:r>
              <a:rPr lang="en-US" dirty="0"/>
              <a:t> </a:t>
            </a:r>
            <a:r>
              <a:rPr lang="en-US" dirty="0" err="1"/>
              <a:t>yerelleştirme</a:t>
            </a:r>
            <a:r>
              <a:rPr lang="en-US" dirty="0"/>
              <a:t> (Localization)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özel</a:t>
            </a:r>
            <a:r>
              <a:rPr lang="en-US" dirty="0"/>
              <a:t> font </a:t>
            </a:r>
            <a:r>
              <a:rPr lang="en-US" dirty="0" err="1"/>
              <a:t>yönetimi</a:t>
            </a:r>
            <a:r>
              <a:rPr lang="en-US" dirty="0"/>
              <a:t> </a:t>
            </a:r>
            <a:r>
              <a:rPr lang="en-US" dirty="0" err="1"/>
              <a:t>konusundaki</a:t>
            </a:r>
            <a:r>
              <a:rPr lang="en-US" dirty="0"/>
              <a:t> </a:t>
            </a:r>
            <a:r>
              <a:rPr lang="en-US" dirty="0" err="1"/>
              <a:t>üstün</a:t>
            </a:r>
            <a:r>
              <a:rPr lang="en-US" dirty="0"/>
              <a:t> </a:t>
            </a:r>
            <a:r>
              <a:rPr lang="en-US" dirty="0" err="1"/>
              <a:t>kabiliyetleri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4526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7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نص, لقطة شاشة, الخط, شعار">
            <a:extLst>
              <a:ext uri="{FF2B5EF4-FFF2-40B4-BE49-F238E27FC236}">
                <a16:creationId xmlns:a16="http://schemas.microsoft.com/office/drawing/2014/main" id="{BBC895A8-2870-F777-AC2D-ACE206E64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111" r="1" b="1"/>
          <a:stretch>
            <a:fillRect/>
          </a:stretch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B4AE320C-8D6A-A21C-FD70-BDF57C9C6A2A}"/>
              </a:ext>
            </a:extLst>
          </p:cNvPr>
          <p:cNvSpPr txBox="1"/>
          <p:nvPr/>
        </p:nvSpPr>
        <p:spPr>
          <a:xfrm>
            <a:off x="139933" y="49044"/>
            <a:ext cx="45795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ighlight>
                  <a:srgbClr val="000000"/>
                </a:highlight>
              </a:rPr>
              <a:t>Neden</a:t>
            </a:r>
            <a:r>
              <a:rPr lang="en-US" b="1" dirty="0">
                <a:highlight>
                  <a:srgbClr val="000000"/>
                </a:highlight>
              </a:rPr>
              <a:t> </a:t>
            </a:r>
            <a:r>
              <a:rPr lang="en-US" b="1" dirty="0" err="1">
                <a:highlight>
                  <a:srgbClr val="000000"/>
                </a:highlight>
              </a:rPr>
              <a:t>Riverpod</a:t>
            </a:r>
            <a:r>
              <a:rPr lang="en-US" b="1" dirty="0">
                <a:highlight>
                  <a:srgbClr val="000000"/>
                </a:highlight>
              </a:rPr>
              <a:t>?:</a:t>
            </a:r>
            <a:r>
              <a:rPr lang="en-US" dirty="0">
                <a:highlight>
                  <a:srgbClr val="000000"/>
                </a:highlight>
              </a:rPr>
              <a:t> Flutter </a:t>
            </a:r>
            <a:r>
              <a:rPr lang="en-US" dirty="0" err="1">
                <a:highlight>
                  <a:srgbClr val="000000"/>
                </a:highlight>
              </a:rPr>
              <a:t>dünyasında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güvenliği</a:t>
            </a:r>
            <a:r>
              <a:rPr lang="en-US" dirty="0">
                <a:highlight>
                  <a:srgbClr val="000000"/>
                </a:highlight>
              </a:rPr>
              <a:t> (Compile-safe) </a:t>
            </a:r>
            <a:r>
              <a:rPr lang="en-US" dirty="0" err="1">
                <a:highlight>
                  <a:srgbClr val="000000"/>
                </a:highlight>
              </a:rPr>
              <a:t>ve</a:t>
            </a:r>
            <a:r>
              <a:rPr lang="en-US" dirty="0">
                <a:highlight>
                  <a:srgbClr val="000000"/>
                </a:highlight>
              </a:rPr>
              <a:t> test </a:t>
            </a:r>
            <a:r>
              <a:rPr lang="en-US" dirty="0" err="1">
                <a:highlight>
                  <a:srgbClr val="000000"/>
                </a:highlight>
              </a:rPr>
              <a:t>edilebilirliği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en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yüksek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olan</a:t>
            </a:r>
            <a:r>
              <a:rPr lang="en-US" dirty="0">
                <a:highlight>
                  <a:srgbClr val="000000"/>
                </a:highlight>
              </a:rPr>
              <a:t> durum </a:t>
            </a:r>
            <a:r>
              <a:rPr lang="en-US" dirty="0" err="1">
                <a:highlight>
                  <a:srgbClr val="000000"/>
                </a:highlight>
              </a:rPr>
              <a:t>yönetimi</a:t>
            </a:r>
            <a:r>
              <a:rPr lang="en-US" dirty="0">
                <a:highlight>
                  <a:srgbClr val="000000"/>
                </a:highlight>
              </a:rPr>
              <a:t> (State Management) </a:t>
            </a:r>
            <a:r>
              <a:rPr lang="en-US" dirty="0" err="1">
                <a:highlight>
                  <a:srgbClr val="000000"/>
                </a:highlight>
              </a:rPr>
              <a:t>çözümüdür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FF05C3C-D26A-42DF-0522-3C2A109512CB}"/>
              </a:ext>
            </a:extLst>
          </p:cNvPr>
          <p:cNvSpPr txBox="1"/>
          <p:nvPr/>
        </p:nvSpPr>
        <p:spPr>
          <a:xfrm>
            <a:off x="1271199" y="5066683"/>
            <a:ext cx="63153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highlight>
                  <a:srgbClr val="000000"/>
                </a:highlight>
              </a:rPr>
              <a:t>Uygulama</a:t>
            </a:r>
            <a:r>
              <a:rPr lang="en-US" b="1" dirty="0">
                <a:highlight>
                  <a:srgbClr val="000000"/>
                </a:highlight>
              </a:rPr>
              <a:t> </a:t>
            </a:r>
            <a:r>
              <a:rPr lang="en-US" b="1" dirty="0" err="1">
                <a:highlight>
                  <a:srgbClr val="000000"/>
                </a:highlight>
              </a:rPr>
              <a:t>Alanı</a:t>
            </a:r>
            <a:r>
              <a:rPr lang="en-US" b="1" dirty="0">
                <a:highlight>
                  <a:srgbClr val="000000"/>
                </a:highlight>
              </a:rPr>
              <a:t>:</a:t>
            </a:r>
            <a:r>
              <a:rPr lang="en-US" dirty="0">
                <a:highlight>
                  <a:srgbClr val="000000"/>
                </a:highlight>
              </a:rPr>
              <a:t> Haber </a:t>
            </a:r>
            <a:r>
              <a:rPr lang="en-US" dirty="0" err="1">
                <a:highlight>
                  <a:srgbClr val="000000"/>
                </a:highlight>
              </a:rPr>
              <a:t>akışlarının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güncellenmesi</a:t>
            </a:r>
            <a:r>
              <a:rPr lang="en-US" dirty="0">
                <a:highlight>
                  <a:srgbClr val="000000"/>
                </a:highlight>
              </a:rPr>
              <a:t>, </a:t>
            </a:r>
            <a:r>
              <a:rPr lang="en-US" dirty="0" err="1">
                <a:highlight>
                  <a:srgbClr val="000000"/>
                </a:highlight>
              </a:rPr>
              <a:t>dil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değişikliklerinin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anında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tüm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ekrana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yansıması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ve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favori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listesinin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senkronizasyonu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Riverpod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sağlayıcıları</a:t>
            </a:r>
            <a:r>
              <a:rPr lang="en-US" dirty="0">
                <a:highlight>
                  <a:srgbClr val="000000"/>
                </a:highlight>
              </a:rPr>
              <a:t> (Providers) </a:t>
            </a:r>
            <a:r>
              <a:rPr lang="en-US" dirty="0" err="1">
                <a:highlight>
                  <a:srgbClr val="000000"/>
                </a:highlight>
              </a:rPr>
              <a:t>üzerinden</a:t>
            </a:r>
            <a:r>
              <a:rPr lang="en-US" dirty="0">
                <a:highlight>
                  <a:srgbClr val="000000"/>
                </a:highlight>
              </a:rPr>
              <a:t> </a:t>
            </a:r>
            <a:r>
              <a:rPr lang="en-US" dirty="0" err="1">
                <a:highlight>
                  <a:srgbClr val="000000"/>
                </a:highlight>
              </a:rPr>
              <a:t>yönetilir</a:t>
            </a:r>
            <a:r>
              <a:rPr lang="en-US" dirty="0">
                <a:highlight>
                  <a:srgbClr val="000000"/>
                </a:highligh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313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عنصر نائب للمحتوى 4" descr="صورة تحتوي على شعار, أداة ذكية">
            <a:extLst>
              <a:ext uri="{FF2B5EF4-FFF2-40B4-BE49-F238E27FC236}">
                <a16:creationId xmlns:a16="http://schemas.microsoft.com/office/drawing/2014/main" id="{27B9C1F8-E26A-0CF7-0346-E95371B8F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111" r="1" b="1"/>
          <a:stretch>
            <a:fillRect/>
          </a:stretch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805FE784-87A5-F799-BBD0-61BCE1AB9C74}"/>
              </a:ext>
            </a:extLst>
          </p:cNvPr>
          <p:cNvSpPr txBox="1"/>
          <p:nvPr/>
        </p:nvSpPr>
        <p:spPr>
          <a:xfrm>
            <a:off x="2010853" y="305545"/>
            <a:ext cx="49421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Hive (</a:t>
            </a:r>
            <a:r>
              <a:rPr lang="en-US" b="1" dirty="0" err="1">
                <a:solidFill>
                  <a:schemeClr val="bg1"/>
                </a:solidFill>
              </a:rPr>
              <a:t>Yerel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Veritabanı</a:t>
            </a:r>
            <a:r>
              <a:rPr lang="en-US" b="1" dirty="0">
                <a:solidFill>
                  <a:schemeClr val="bg1"/>
                </a:solidFill>
              </a:rPr>
              <a:t>):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Geleneksel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SQLite'a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göre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çok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daha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hızlı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olan</a:t>
            </a:r>
            <a:r>
              <a:rPr lang="en-US" dirty="0">
                <a:solidFill>
                  <a:schemeClr val="bg1"/>
                </a:solidFill>
              </a:rPr>
              <a:t>, Dart </a:t>
            </a:r>
            <a:r>
              <a:rPr lang="en-US" dirty="0" err="1">
                <a:solidFill>
                  <a:schemeClr val="bg1"/>
                </a:solidFill>
              </a:rPr>
              <a:t>diliyle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yazılmış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bir</a:t>
            </a:r>
            <a:r>
              <a:rPr lang="en-US" dirty="0">
                <a:solidFill>
                  <a:schemeClr val="bg1"/>
                </a:solidFill>
              </a:rPr>
              <a:t> NoSQL </a:t>
            </a:r>
            <a:r>
              <a:rPr lang="en-US" dirty="0" err="1">
                <a:solidFill>
                  <a:schemeClr val="bg1"/>
                </a:solidFill>
              </a:rPr>
              <a:t>veritabanıdır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Makalelerin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çevrimdışı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önbelleğe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alınması</a:t>
            </a:r>
            <a:r>
              <a:rPr lang="en-US" dirty="0">
                <a:solidFill>
                  <a:schemeClr val="bg1"/>
                </a:solidFill>
              </a:rPr>
              <a:t> (Offline Caching) </a:t>
            </a:r>
            <a:r>
              <a:rPr lang="en-US" dirty="0" err="1">
                <a:solidFill>
                  <a:schemeClr val="bg1"/>
                </a:solidFill>
              </a:rPr>
              <a:t>için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kullanılmıştır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3905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عنصر نائب للمحتوى 4" descr="صورة تحتوي على نص, لقطة شاشة, الخط, رسم بياني">
            <a:extLst>
              <a:ext uri="{FF2B5EF4-FFF2-40B4-BE49-F238E27FC236}">
                <a16:creationId xmlns:a16="http://schemas.microsoft.com/office/drawing/2014/main" id="{E69B3D18-B340-96E9-1B44-4AACA05F0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425" r="688" b="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مربع نص 5">
            <a:extLst>
              <a:ext uri="{FF2B5EF4-FFF2-40B4-BE49-F238E27FC236}">
                <a16:creationId xmlns:a16="http://schemas.microsoft.com/office/drawing/2014/main" id="{5C5BBCDC-F428-3669-7127-DAF4B5892E8A}"/>
              </a:ext>
            </a:extLst>
          </p:cNvPr>
          <p:cNvSpPr txBox="1"/>
          <p:nvPr/>
        </p:nvSpPr>
        <p:spPr>
          <a:xfrm>
            <a:off x="9302349" y="137160"/>
            <a:ext cx="27235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Katmanlı</a:t>
            </a:r>
            <a:r>
              <a:rPr lang="en-US" b="1" dirty="0"/>
              <a:t> </a:t>
            </a:r>
            <a:r>
              <a:rPr lang="en-US" b="1" dirty="0" err="1"/>
              <a:t>Yapı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Proje</a:t>
            </a:r>
            <a:r>
              <a:rPr lang="en-US" dirty="0"/>
              <a:t>; </a:t>
            </a:r>
            <a:r>
              <a:rPr lang="en-US" b="1" dirty="0"/>
              <a:t>Data</a:t>
            </a:r>
            <a:r>
              <a:rPr lang="en-US" dirty="0"/>
              <a:t>, </a:t>
            </a:r>
            <a:r>
              <a:rPr lang="en-US" b="1" dirty="0"/>
              <a:t>Domain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b="1" dirty="0"/>
              <a:t>Presentation</a:t>
            </a:r>
            <a:r>
              <a:rPr lang="en-US" dirty="0"/>
              <a:t> </a:t>
            </a:r>
            <a:r>
              <a:rPr lang="en-US" dirty="0" err="1"/>
              <a:t>olarak</a:t>
            </a:r>
            <a:r>
              <a:rPr lang="en-US" dirty="0"/>
              <a:t> 3 ana </a:t>
            </a:r>
            <a:r>
              <a:rPr lang="en-US" dirty="0" err="1"/>
              <a:t>katmana</a:t>
            </a:r>
            <a:r>
              <a:rPr lang="en-US" dirty="0"/>
              <a:t> </a:t>
            </a:r>
            <a:r>
              <a:rPr lang="en-US" dirty="0" err="1"/>
              <a:t>ayrılmıştır</a:t>
            </a:r>
            <a:r>
              <a:rPr lang="en-US" dirty="0"/>
              <a:t>.</a:t>
            </a:r>
            <a:endParaRPr lang="ar-SA" dirty="0"/>
          </a:p>
          <a:p>
            <a:endParaRPr lang="en-US" dirty="0"/>
          </a:p>
          <a:p>
            <a:r>
              <a:rPr lang="en-US" b="1" dirty="0"/>
              <a:t>Data:</a:t>
            </a:r>
            <a:r>
              <a:rPr lang="en-US" dirty="0"/>
              <a:t> API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yerel</a:t>
            </a:r>
            <a:r>
              <a:rPr lang="en-US" dirty="0"/>
              <a:t> </a:t>
            </a:r>
            <a:r>
              <a:rPr lang="en-US" dirty="0" err="1"/>
              <a:t>depolama</a:t>
            </a:r>
            <a:r>
              <a:rPr lang="en-US" dirty="0"/>
              <a:t> </a:t>
            </a:r>
            <a:r>
              <a:rPr lang="en-US" dirty="0" err="1"/>
              <a:t>işlemlerini</a:t>
            </a:r>
            <a:r>
              <a:rPr lang="en-US" dirty="0"/>
              <a:t> </a:t>
            </a:r>
            <a:r>
              <a:rPr lang="en-US" dirty="0" err="1"/>
              <a:t>yönetir</a:t>
            </a:r>
            <a:r>
              <a:rPr lang="en-US" dirty="0"/>
              <a:t>.</a:t>
            </a:r>
            <a:endParaRPr lang="ar-SA" dirty="0"/>
          </a:p>
          <a:p>
            <a:endParaRPr lang="en-US" dirty="0"/>
          </a:p>
          <a:p>
            <a:r>
              <a:rPr lang="en-US" b="1" dirty="0"/>
              <a:t>Presentation:</a:t>
            </a:r>
            <a:r>
              <a:rPr lang="en-US" dirty="0"/>
              <a:t> UI </a:t>
            </a:r>
            <a:r>
              <a:rPr lang="en-US" dirty="0" err="1"/>
              <a:t>bileşenleri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Riverpod</a:t>
            </a:r>
            <a:r>
              <a:rPr lang="en-US" dirty="0"/>
              <a:t> </a:t>
            </a:r>
            <a:r>
              <a:rPr lang="en-US" dirty="0" err="1"/>
              <a:t>sağlayıcılarını</a:t>
            </a:r>
            <a:r>
              <a:rPr lang="en-US" dirty="0"/>
              <a:t> </a:t>
            </a:r>
            <a:r>
              <a:rPr lang="en-US" dirty="0" err="1"/>
              <a:t>içerir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63474C40-B991-AD10-CFBA-22080708D02D}"/>
              </a:ext>
            </a:extLst>
          </p:cNvPr>
          <p:cNvSpPr txBox="1"/>
          <p:nvPr/>
        </p:nvSpPr>
        <p:spPr>
          <a:xfrm>
            <a:off x="3608439" y="1848464"/>
            <a:ext cx="2906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Sürdürülebilirlik</a:t>
            </a:r>
            <a:r>
              <a:rPr lang="en-US" b="1" dirty="0"/>
              <a:t>:</a:t>
            </a:r>
            <a:r>
              <a:rPr lang="en-US" dirty="0"/>
              <a:t> Bu </a:t>
            </a:r>
            <a:r>
              <a:rPr lang="en-US" dirty="0" err="1"/>
              <a:t>mimari</a:t>
            </a:r>
            <a:r>
              <a:rPr lang="en-US" dirty="0"/>
              <a:t> </a:t>
            </a:r>
            <a:r>
              <a:rPr lang="en-US" dirty="0" err="1"/>
              <a:t>sayesinde</a:t>
            </a:r>
            <a:r>
              <a:rPr lang="en-US" dirty="0"/>
              <a:t> </a:t>
            </a:r>
            <a:r>
              <a:rPr lang="en-US" dirty="0" err="1"/>
              <a:t>uygulamaya</a:t>
            </a:r>
            <a:r>
              <a:rPr lang="en-US" dirty="0"/>
              <a:t> yeni </a:t>
            </a:r>
            <a:r>
              <a:rPr lang="en-US" dirty="0" err="1"/>
              <a:t>özellikler</a:t>
            </a:r>
            <a:r>
              <a:rPr lang="en-US" dirty="0"/>
              <a:t> </a:t>
            </a:r>
            <a:r>
              <a:rPr lang="en-US" dirty="0" err="1"/>
              <a:t>eklemek</a:t>
            </a:r>
            <a:r>
              <a:rPr lang="en-US" dirty="0"/>
              <a:t> </a:t>
            </a:r>
            <a:r>
              <a:rPr lang="en-US" dirty="0" err="1"/>
              <a:t>veya</a:t>
            </a:r>
            <a:r>
              <a:rPr lang="en-US" dirty="0"/>
              <a:t> </a:t>
            </a:r>
            <a:r>
              <a:rPr lang="en-US" dirty="0" err="1"/>
              <a:t>hata</a:t>
            </a:r>
            <a:r>
              <a:rPr lang="en-US" dirty="0"/>
              <a:t> </a:t>
            </a:r>
            <a:r>
              <a:rPr lang="en-US" dirty="0" err="1"/>
              <a:t>ayıklamak</a:t>
            </a:r>
            <a:r>
              <a:rPr lang="en-US" dirty="0"/>
              <a:t> son </a:t>
            </a:r>
            <a:r>
              <a:rPr lang="en-US" dirty="0" err="1"/>
              <a:t>derece</a:t>
            </a:r>
            <a:r>
              <a:rPr lang="en-US" dirty="0"/>
              <a:t> </a:t>
            </a:r>
            <a:r>
              <a:rPr lang="en-US" dirty="0" err="1"/>
              <a:t>kolaydır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941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5" name="عنصر نائب للمحتوى 4" descr="صورة تحتوي على نص, لقطة شاشة, الخط, بطاقة العمل">
            <a:extLst>
              <a:ext uri="{FF2B5EF4-FFF2-40B4-BE49-F238E27FC236}">
                <a16:creationId xmlns:a16="http://schemas.microsoft.com/office/drawing/2014/main" id="{338C7CD3-28FC-6B9E-C8B7-5B870A81E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017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مربع نص 6">
            <a:extLst>
              <a:ext uri="{FF2B5EF4-FFF2-40B4-BE49-F238E27FC236}">
                <a16:creationId xmlns:a16="http://schemas.microsoft.com/office/drawing/2014/main" id="{3E1DD7D6-C65B-7CDC-F9D7-A637072E9ED4}"/>
              </a:ext>
            </a:extLst>
          </p:cNvPr>
          <p:cNvSpPr txBox="1"/>
          <p:nvPr/>
        </p:nvSpPr>
        <p:spPr>
          <a:xfrm>
            <a:off x="452283" y="237744"/>
            <a:ext cx="29595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Ekran</a:t>
            </a:r>
            <a:r>
              <a:rPr lang="en-US" b="1" dirty="0"/>
              <a:t> </a:t>
            </a:r>
            <a:r>
              <a:rPr lang="en-US" b="1" dirty="0" err="1"/>
              <a:t>Sayısı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Uygulama</a:t>
            </a:r>
            <a:r>
              <a:rPr lang="en-US" dirty="0"/>
              <a:t> </a:t>
            </a:r>
            <a:r>
              <a:rPr lang="en-US" dirty="0" err="1"/>
              <a:t>toplam</a:t>
            </a:r>
            <a:r>
              <a:rPr lang="en-US" dirty="0"/>
              <a:t> 7 </a:t>
            </a:r>
            <a:r>
              <a:rPr lang="en-US" dirty="0" err="1"/>
              <a:t>farklı</a:t>
            </a:r>
            <a:r>
              <a:rPr lang="en-US" dirty="0"/>
              <a:t> </a:t>
            </a:r>
            <a:r>
              <a:rPr lang="en-US" dirty="0" err="1"/>
              <a:t>fonksiyona</a:t>
            </a:r>
            <a:r>
              <a:rPr lang="en-US" dirty="0"/>
              <a:t> </a:t>
            </a:r>
            <a:r>
              <a:rPr lang="en-US" dirty="0" err="1"/>
              <a:t>özel</a:t>
            </a:r>
            <a:r>
              <a:rPr lang="en-US" dirty="0"/>
              <a:t> </a:t>
            </a:r>
            <a:r>
              <a:rPr lang="en-US" dirty="0" err="1"/>
              <a:t>ekrandan</a:t>
            </a:r>
            <a:r>
              <a:rPr lang="en-US" dirty="0"/>
              <a:t> </a:t>
            </a:r>
            <a:r>
              <a:rPr lang="en-US" dirty="0" err="1"/>
              <a:t>oluşur</a:t>
            </a:r>
            <a:r>
              <a:rPr lang="en-US" dirty="0"/>
              <a:t> (</a:t>
            </a:r>
            <a:r>
              <a:rPr lang="en-US" dirty="0" err="1"/>
              <a:t>Haberler</a:t>
            </a:r>
            <a:r>
              <a:rPr lang="en-US" dirty="0"/>
              <a:t>, </a:t>
            </a:r>
            <a:r>
              <a:rPr lang="en-US" dirty="0" err="1"/>
              <a:t>Detay</a:t>
            </a:r>
            <a:r>
              <a:rPr lang="en-US" dirty="0"/>
              <a:t>, </a:t>
            </a:r>
            <a:r>
              <a:rPr lang="en-US" dirty="0" err="1"/>
              <a:t>Favoriler</a:t>
            </a:r>
            <a:r>
              <a:rPr lang="en-US" dirty="0"/>
              <a:t>, </a:t>
            </a:r>
            <a:r>
              <a:rPr lang="en-US" dirty="0" err="1"/>
              <a:t>Ayarlar</a:t>
            </a:r>
            <a:r>
              <a:rPr lang="en-US" dirty="0"/>
              <a:t>, Kaynak </a:t>
            </a:r>
            <a:r>
              <a:rPr lang="en-US" dirty="0" err="1"/>
              <a:t>Yönetimi</a:t>
            </a:r>
            <a:r>
              <a:rPr lang="en-US" dirty="0"/>
              <a:t> vb.).</a:t>
            </a:r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F9DA309A-E416-6B05-E218-ED2D2D6CEFF0}"/>
              </a:ext>
            </a:extLst>
          </p:cNvPr>
          <p:cNvSpPr txBox="1"/>
          <p:nvPr/>
        </p:nvSpPr>
        <p:spPr>
          <a:xfrm>
            <a:off x="8917859" y="609600"/>
            <a:ext cx="3176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Kategoriler</a:t>
            </a:r>
            <a:r>
              <a:rPr lang="en-US" b="1" dirty="0"/>
              <a:t>:</a:t>
            </a:r>
            <a:r>
              <a:rPr lang="en-US" dirty="0"/>
              <a:t> Ekonomi, </a:t>
            </a:r>
            <a:r>
              <a:rPr lang="en-US" dirty="0" err="1"/>
              <a:t>spor</a:t>
            </a:r>
            <a:r>
              <a:rPr lang="en-US" dirty="0"/>
              <a:t>, </a:t>
            </a:r>
            <a:r>
              <a:rPr lang="en-US" dirty="0" err="1"/>
              <a:t>teknoloji</a:t>
            </a:r>
            <a:r>
              <a:rPr lang="en-US" dirty="0"/>
              <a:t> </a:t>
            </a:r>
            <a:r>
              <a:rPr lang="en-US" dirty="0" err="1"/>
              <a:t>gibi</a:t>
            </a:r>
            <a:r>
              <a:rPr lang="en-US" dirty="0"/>
              <a:t> 7 ana </a:t>
            </a:r>
            <a:r>
              <a:rPr lang="en-US" dirty="0" err="1"/>
              <a:t>haber</a:t>
            </a:r>
            <a:r>
              <a:rPr lang="en-US" dirty="0"/>
              <a:t> </a:t>
            </a:r>
            <a:r>
              <a:rPr lang="en-US" dirty="0" err="1"/>
              <a:t>kategorisi</a:t>
            </a:r>
            <a:r>
              <a:rPr lang="en-US" dirty="0"/>
              <a:t> </a:t>
            </a:r>
            <a:r>
              <a:rPr lang="en-US" dirty="0" err="1"/>
              <a:t>desteklenir</a:t>
            </a:r>
            <a:r>
              <a:rPr lang="en-US" dirty="0"/>
              <a:t>.</a:t>
            </a:r>
          </a:p>
        </p:txBody>
      </p:sp>
      <p:sp>
        <p:nvSpPr>
          <p:cNvPr id="9" name="مربع نص 8">
            <a:extLst>
              <a:ext uri="{FF2B5EF4-FFF2-40B4-BE49-F238E27FC236}">
                <a16:creationId xmlns:a16="http://schemas.microsoft.com/office/drawing/2014/main" id="{B948CB7D-0887-3FBB-C84D-194F7FC934A8}"/>
              </a:ext>
            </a:extLst>
          </p:cNvPr>
          <p:cNvSpPr txBox="1"/>
          <p:nvPr/>
        </p:nvSpPr>
        <p:spPr>
          <a:xfrm>
            <a:off x="452284" y="4149213"/>
            <a:ext cx="23302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Kullanılan</a:t>
            </a:r>
            <a:r>
              <a:rPr lang="en-US" b="1" dirty="0"/>
              <a:t> Temel </a:t>
            </a:r>
            <a:r>
              <a:rPr lang="en-US" b="1" dirty="0" err="1"/>
              <a:t>Paketler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flutter_riverpod</a:t>
            </a:r>
            <a:r>
              <a:rPr lang="en-US" dirty="0"/>
              <a:t>, </a:t>
            </a:r>
            <a:r>
              <a:rPr lang="en-US" dirty="0" err="1"/>
              <a:t>hive_flutter</a:t>
            </a:r>
            <a:r>
              <a:rPr lang="en-US" dirty="0"/>
              <a:t>, </a:t>
            </a:r>
            <a:r>
              <a:rPr lang="en-US" dirty="0" err="1"/>
              <a:t>dio</a:t>
            </a:r>
            <a:r>
              <a:rPr lang="en-US" dirty="0"/>
              <a:t>, </a:t>
            </a:r>
            <a:r>
              <a:rPr lang="en-US" dirty="0" err="1"/>
              <a:t>easy_localization</a:t>
            </a:r>
            <a:r>
              <a:rPr lang="en-US" dirty="0"/>
              <a:t>, </a:t>
            </a:r>
            <a:r>
              <a:rPr lang="en-US" dirty="0" err="1"/>
              <a:t>webview_flutter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28723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Woven fibers</Template>
  <TotalTime>98</TotalTime>
  <Words>526</Words>
  <Application>Microsoft Office PowerPoint</Application>
  <PresentationFormat>شاشة عريضة</PresentationFormat>
  <Paragraphs>33</Paragraphs>
  <Slides>10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4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Garamond</vt:lpstr>
      <vt:lpstr>SavonVTI</vt:lpstr>
      <vt:lpstr>Akıllı Haber Toplayıcı (Smart News Aggregator) Uygulaması.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Thank You / Teşekkürler / شكراً لكم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malek ahmad</dc:creator>
  <cp:lastModifiedBy>malek ahmad</cp:lastModifiedBy>
  <cp:revision>1</cp:revision>
  <dcterms:created xsi:type="dcterms:W3CDTF">2026-01-05T18:27:48Z</dcterms:created>
  <dcterms:modified xsi:type="dcterms:W3CDTF">2026-01-05T20:06:10Z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